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1" r:id="rId9"/>
    <p:sldId id="265" r:id="rId10"/>
    <p:sldId id="264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81" r:id="rId19"/>
    <p:sldId id="280" r:id="rId20"/>
    <p:sldId id="271" r:id="rId21"/>
    <p:sldId id="272" r:id="rId22"/>
    <p:sldId id="28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A1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F2624-D7D2-44A7-968B-64E6F75F708B}" v="17" dt="2021-03-01T18:21:43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4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05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4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25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9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3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21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3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9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2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9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43ED-0254-44A7-BC9E-F97988D2319F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CB17CE-B324-4680-9069-C29B206ED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thos.bl.uk/OrderDetails.do?uin=uk.bl.ethos.49669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8C57-6DD6-4F16-BA8C-75191C0E8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3733" y="766688"/>
            <a:ext cx="9204156" cy="283534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Similarities in Mental Distress </a:t>
            </a:r>
            <a:br>
              <a:rPr lang="en-GB" b="1" dirty="0"/>
            </a:br>
            <a:r>
              <a:rPr lang="en-GB" b="1" dirty="0"/>
              <a:t>and </a:t>
            </a:r>
            <a:br>
              <a:rPr lang="en-GB" b="1" dirty="0"/>
            </a:br>
            <a:r>
              <a:rPr lang="en-GB" b="1" dirty="0"/>
              <a:t>Spiritual Crisis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E4E03-C3A1-42DE-8BCE-FDA3EDCEF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310" y="3765884"/>
            <a:ext cx="6739689" cy="2325428"/>
          </a:xfrm>
        </p:spPr>
        <p:txBody>
          <a:bodyPr>
            <a:normAutofit lnSpcReduction="10000"/>
          </a:bodyPr>
          <a:lstStyle/>
          <a:p>
            <a:endParaRPr lang="en-GB" b="1" dirty="0"/>
          </a:p>
          <a:p>
            <a:r>
              <a:rPr lang="en-GB" b="1" dirty="0"/>
              <a:t>Manresa Link Spring Conference Workshop  </a:t>
            </a:r>
          </a:p>
          <a:p>
            <a:endParaRPr lang="en-GB" b="1" dirty="0"/>
          </a:p>
          <a:p>
            <a:r>
              <a:rPr lang="en-GB" b="1" dirty="0"/>
              <a:t>13 March 2021 </a:t>
            </a:r>
          </a:p>
          <a:p>
            <a:endParaRPr lang="en-GB" b="1" dirty="0"/>
          </a:p>
          <a:p>
            <a:r>
              <a:rPr lang="en-GB" b="1" dirty="0"/>
              <a:t>Nuala Graham  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220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52FD-7E16-45A0-8A91-7E5F3B28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Participant 3    Mental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00F6-8094-44F1-B737-8461B8E4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en-GB" dirty="0"/>
              <a:t>Source of Distress:   Birth of her baby  - Difficult delivery – family and community  expectations for a quick recovery.</a:t>
            </a:r>
          </a:p>
          <a:p>
            <a:endParaRPr lang="en-GB" dirty="0"/>
          </a:p>
          <a:p>
            <a:r>
              <a:rPr lang="en-GB" b="1" dirty="0"/>
              <a:t>Intervention made on her behalf:  </a:t>
            </a:r>
            <a:r>
              <a:rPr lang="en-GB" dirty="0"/>
              <a:t>hospital admission for a short period.  Recovery came from her inner resources . . . Process of transformation from caterpillar to butterfly….    HOPE sustained her.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b="1" dirty="0"/>
              <a:t>Outcome:   </a:t>
            </a:r>
            <a:r>
              <a:rPr lang="en-GB" dirty="0"/>
              <a:t>experience of Freedom at a Feeling Level</a:t>
            </a:r>
          </a:p>
          <a:p>
            <a:pPr marL="0" indent="0">
              <a:buNone/>
            </a:pPr>
            <a:r>
              <a:rPr lang="en-GB" dirty="0"/>
              <a:t>                    </a:t>
            </a:r>
          </a:p>
          <a:p>
            <a:pPr marL="0" indent="0">
              <a:buNone/>
            </a:pPr>
            <a:r>
              <a:rPr lang="en-GB" dirty="0"/>
              <a:t>              </a:t>
            </a:r>
            <a:r>
              <a:rPr lang="en-GB" sz="2400" b="1" dirty="0"/>
              <a:t>A gradual process for all three participants</a:t>
            </a:r>
            <a:r>
              <a:rPr lang="en-GB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761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B5B5B8-1DB5-47EB-8459-A4C9869C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A few moments for reflection and adding questions or comments in the </a:t>
            </a:r>
            <a:r>
              <a:rPr lang="en-US" sz="3800" dirty="0" err="1"/>
              <a:t>chatbox</a:t>
            </a:r>
            <a:r>
              <a:rPr lang="en-US" sz="3800" dirty="0"/>
              <a:t>.</a:t>
            </a:r>
            <a:br>
              <a:rPr lang="en-US" sz="3800" dirty="0"/>
            </a:br>
            <a:endParaRPr lang="en-US" sz="3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Thought bubble">
            <a:extLst>
              <a:ext uri="{FF2B5EF4-FFF2-40B4-BE49-F238E27FC236}">
                <a16:creationId xmlns:a16="http://schemas.microsoft.com/office/drawing/2014/main" id="{0C289082-2569-4966-89E6-F1ECBF45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9212" y="640080"/>
            <a:ext cx="3602736" cy="3602736"/>
          </a:xfrm>
          <a:prstGeom prst="rect">
            <a:avLst/>
          </a:prstGeom>
        </p:spPr>
      </p:pic>
      <p:sp>
        <p:nvSpPr>
          <p:cNvPr id="73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243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87908-17FD-42F3-9581-3A43AFA6EC21}"/>
              </a:ext>
            </a:extLst>
          </p:cNvPr>
          <p:cNvSpPr txBox="1"/>
          <p:nvPr/>
        </p:nvSpPr>
        <p:spPr>
          <a:xfrm>
            <a:off x="1803634" y="2957963"/>
            <a:ext cx="96323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Narratives, Interventions &amp; Outcomes for</a:t>
            </a:r>
          </a:p>
          <a:p>
            <a:pPr algn="ctr"/>
            <a:endParaRPr lang="en-GB" sz="28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/>
              <a:ea typeface="+mj-ea"/>
              <a:cs typeface="+mj-cs"/>
            </a:endParaRPr>
          </a:p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Spiritual Crisis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2452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3A9B-2F49-4499-A2BA-5FE84281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258" y="624110"/>
            <a:ext cx="9823783" cy="1280890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Participant 1      Spiritual Crisis </a:t>
            </a: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EEC3-18E3-4EE0-82EA-93B1CFD6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02" y="1814732"/>
            <a:ext cx="8740310" cy="45920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/>
              <a:t>Source of Crisis: </a:t>
            </a:r>
            <a:r>
              <a:rPr lang="en-GB" sz="2400" dirty="0"/>
              <a:t>Vocation in Ministry  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Intervention chosen:  </a:t>
            </a:r>
            <a:r>
              <a:rPr lang="en-GB" sz="2400" dirty="0"/>
              <a:t>Counselling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Outcome:  </a:t>
            </a:r>
            <a:r>
              <a:rPr lang="en-GB" sz="2400" dirty="0"/>
              <a:t>Ability to make changes in her life peacefully. </a:t>
            </a:r>
          </a:p>
          <a:p>
            <a:pPr marL="0" indent="0">
              <a:buNone/>
            </a:pPr>
            <a:r>
              <a:rPr lang="en-GB" sz="2400" dirty="0"/>
              <a:t>                    Enabled to enter the unknown, and trust in God’s </a:t>
            </a:r>
          </a:p>
          <a:p>
            <a:pPr marL="0" indent="0">
              <a:buNone/>
            </a:pPr>
            <a:r>
              <a:rPr lang="en-GB" sz="2400" dirty="0"/>
              <a:t>                    love and protection.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57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52FD-7E16-45A0-8A91-7E5F3B28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Participant 2       Spiritual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00F6-8094-44F1-B737-8461B8E4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Source of Crisis:  </a:t>
            </a:r>
            <a:r>
              <a:rPr lang="en-GB" dirty="0"/>
              <a:t>Issue of Conscience and Conflict with authority and teaching of the Church  - in the areas of </a:t>
            </a:r>
            <a:r>
              <a:rPr lang="en-GB" i="1" dirty="0"/>
              <a:t>sexuality, traditional family life, gender prescribed roles within the Church. </a:t>
            </a:r>
          </a:p>
          <a:p>
            <a:pPr marL="0" indent="0">
              <a:buNone/>
            </a:pPr>
            <a:r>
              <a:rPr lang="en-GB" dirty="0"/>
              <a:t>       </a:t>
            </a:r>
            <a:r>
              <a:rPr lang="en-GB" sz="1600" dirty="0"/>
              <a:t>(however she did </a:t>
            </a:r>
            <a:r>
              <a:rPr lang="en-GB" sz="1600" u="sng" dirty="0"/>
              <a:t>not </a:t>
            </a:r>
            <a:r>
              <a:rPr lang="en-GB" sz="1600" dirty="0"/>
              <a:t>experience psychological nor physical distress) </a:t>
            </a:r>
          </a:p>
          <a:p>
            <a:endParaRPr lang="en-GB" sz="1600" dirty="0"/>
          </a:p>
          <a:p>
            <a:r>
              <a:rPr lang="en-GB" b="1" dirty="0"/>
              <a:t>Intervention Chosen: </a:t>
            </a:r>
            <a:r>
              <a:rPr lang="en-GB" dirty="0"/>
              <a:t>Friendship </a:t>
            </a:r>
          </a:p>
          <a:p>
            <a:endParaRPr lang="en-GB" dirty="0"/>
          </a:p>
          <a:p>
            <a:r>
              <a:rPr lang="en-GB" b="1" dirty="0"/>
              <a:t>Outcome:  </a:t>
            </a:r>
            <a:r>
              <a:rPr lang="en-GB" dirty="0"/>
              <a:t>a maturing process, being at peace with her conscience and with God.  Arriving at a new place of taking responsibility for herself. </a:t>
            </a:r>
          </a:p>
        </p:txBody>
      </p:sp>
    </p:spTree>
    <p:extLst>
      <p:ext uri="{BB962C8B-B14F-4D97-AF65-F5344CB8AC3E}">
        <p14:creationId xmlns:p14="http://schemas.microsoft.com/office/powerpoint/2010/main" val="10736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EB52FD-7E16-45A0-8A91-7E5F3B28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898837"/>
          </a:xfrm>
        </p:spPr>
        <p:txBody>
          <a:bodyPr>
            <a:normAutofit/>
          </a:bodyPr>
          <a:lstStyle/>
          <a:p>
            <a:r>
              <a:rPr lang="en-GB" b="1" dirty="0"/>
              <a:t>Participant 3    Spiritual Crisis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114C0-2C23-40B8-A515-626942084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10" r="23334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00F6-8094-44F1-B737-8461B8E4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6" y="1905000"/>
            <a:ext cx="7012419" cy="44175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b="1" dirty="0"/>
              <a:t>Source of Crisis: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Childhood script  of ‘Yes’ to the needs of others and ‘No’ to self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reinforced by her Church community.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Led to Anger, resentment and distaste for anything spiritual. 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b="1" dirty="0"/>
              <a:t>Intervention Chosen:  </a:t>
            </a:r>
            <a:r>
              <a:rPr lang="en-GB" sz="1600" dirty="0"/>
              <a:t>Counselling ( 1 session)   focused on </a:t>
            </a:r>
          </a:p>
          <a:p>
            <a:pPr>
              <a:lnSpc>
                <a:spcPct val="90000"/>
              </a:lnSpc>
              <a:buAutoNum type="alphaLcParenBoth"/>
            </a:pPr>
            <a:r>
              <a:rPr lang="en-GB" sz="1600" dirty="0"/>
              <a:t>her basic right to have space, privacy and boundaries </a:t>
            </a:r>
          </a:p>
          <a:p>
            <a:pPr>
              <a:lnSpc>
                <a:spcPct val="90000"/>
              </a:lnSpc>
              <a:buAutoNum type="alphaLcParenBoth"/>
            </a:pPr>
            <a:r>
              <a:rPr lang="en-GB" sz="1600" dirty="0"/>
              <a:t>a cognitive change of behaviour.   Challenge to shift from a resentful ‘yes’ to a peaceful ‘no’.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Outcome: </a:t>
            </a:r>
            <a:r>
              <a:rPr lang="en-GB" sz="1600" dirty="0"/>
              <a:t>Relief, an experience of freedom from an unbearable burden.   Creative space  </a:t>
            </a:r>
          </a:p>
        </p:txBody>
      </p:sp>
    </p:spTree>
    <p:extLst>
      <p:ext uri="{BB962C8B-B14F-4D97-AF65-F5344CB8AC3E}">
        <p14:creationId xmlns:p14="http://schemas.microsoft.com/office/powerpoint/2010/main" val="311624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975B-3F43-4A29-8EC4-CF02D0CC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015" y="624110"/>
            <a:ext cx="9007597" cy="1280890"/>
          </a:xfrm>
        </p:spPr>
        <p:txBody>
          <a:bodyPr/>
          <a:lstStyle/>
          <a:p>
            <a:pPr algn="ctr"/>
            <a:r>
              <a:rPr lang="en-GB" b="1" dirty="0"/>
              <a:t>Outcomes for Participants experiencing </a:t>
            </a:r>
            <a:r>
              <a:rPr lang="en-GB" b="1" dirty="0">
                <a:solidFill>
                  <a:schemeClr val="tx1"/>
                </a:solidFill>
              </a:rPr>
              <a:t>Spiritual Crisis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D64C-E8C9-483D-BB66-F12E3159B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Freedom to make changes in their lives.</a:t>
            </a:r>
          </a:p>
          <a:p>
            <a:endParaRPr lang="en-GB" sz="2400" b="1" dirty="0"/>
          </a:p>
          <a:p>
            <a:r>
              <a:rPr lang="en-GB" sz="2400" b="1" dirty="0"/>
              <a:t>For two participants there were identifiable moments   - an ‘epiphany’. 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/>
              <a:t>For the third, it was a slow process, leading to interior changes. </a:t>
            </a:r>
          </a:p>
        </p:txBody>
      </p:sp>
    </p:spTree>
    <p:extLst>
      <p:ext uri="{BB962C8B-B14F-4D97-AF65-F5344CB8AC3E}">
        <p14:creationId xmlns:p14="http://schemas.microsoft.com/office/powerpoint/2010/main" val="2583344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C2C4-F7E2-4CEE-B951-B121B241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0246-A689-4922-A593-35CFB1A6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021305"/>
            <a:ext cx="9382209" cy="388991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Whatever resource an individual chooses is the right one for them </a:t>
            </a:r>
          </a:p>
          <a:p>
            <a:pPr marL="514350" indent="-514350">
              <a:buAutoNum type="arabicPeriod" startAt="2"/>
            </a:pPr>
            <a:r>
              <a:rPr lang="en-GB" sz="2000" b="1" dirty="0"/>
              <a:t>It is the responsibility of the resource provider to stay with the integrity of the discourse and discipline </a:t>
            </a:r>
          </a:p>
          <a:p>
            <a:pPr marL="514350" indent="-514350">
              <a:buAutoNum type="arabicPeriod" startAt="2"/>
            </a:pPr>
            <a:r>
              <a:rPr lang="en-GB" sz="2000" b="1" dirty="0"/>
              <a:t>Spiritual resources are relevant for mental health</a:t>
            </a:r>
          </a:p>
          <a:p>
            <a:pPr marL="514350" indent="-514350">
              <a:buAutoNum type="arabicPeriod" startAt="2"/>
            </a:pPr>
            <a:r>
              <a:rPr lang="en-GB" sz="2000" b="1" dirty="0"/>
              <a:t>Counselling is relevant for spiritual crisis</a:t>
            </a:r>
          </a:p>
          <a:p>
            <a:pPr marL="514350" indent="-514350">
              <a:buAutoNum type="arabicPeriod" startAt="2"/>
            </a:pPr>
            <a:r>
              <a:rPr lang="en-GB" sz="2000" b="1" dirty="0"/>
              <a:t>The value of friendship needs to be brought to the forefront</a:t>
            </a:r>
          </a:p>
          <a:p>
            <a:pPr marL="514350" indent="-514350">
              <a:buAutoNum type="arabicPeriod" startAt="2"/>
            </a:pPr>
            <a:r>
              <a:rPr lang="en-GB" sz="2000" b="1" dirty="0"/>
              <a:t>The individual’s inner resources must never be underestima</a:t>
            </a:r>
            <a:r>
              <a:rPr lang="en-GB" b="1" dirty="0"/>
              <a:t>ted. </a:t>
            </a:r>
          </a:p>
        </p:txBody>
      </p:sp>
    </p:spTree>
    <p:extLst>
      <p:ext uri="{BB962C8B-B14F-4D97-AF65-F5344CB8AC3E}">
        <p14:creationId xmlns:p14="http://schemas.microsoft.com/office/powerpoint/2010/main" val="339171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Water droplet and ripple">
            <a:extLst>
              <a:ext uri="{FF2B5EF4-FFF2-40B4-BE49-F238E27FC236}">
                <a16:creationId xmlns:a16="http://schemas.microsoft.com/office/drawing/2014/main" id="{42A90BD7-2806-420B-89AA-977CCA9D1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7" r="-1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8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DF13D-8C89-4351-8249-EC63EFEA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rgbClr val="FEFFFF"/>
                </a:solidFill>
              </a:rPr>
              <a:t>Individual Time of reflection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850F-D6F0-4A76-A493-7CFD0F7F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441" y="1835834"/>
            <a:ext cx="4346315" cy="4028071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 note of any reflections, questions or comments.  </a:t>
            </a: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them to the chat box if you wish </a:t>
            </a:r>
          </a:p>
          <a:p>
            <a:pPr marL="0" indent="0">
              <a:buNone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Coffee Break until 11.30am </a:t>
            </a: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Questions for small groups will be displayed during the break. </a:t>
            </a:r>
          </a:p>
        </p:txBody>
      </p:sp>
    </p:spTree>
    <p:extLst>
      <p:ext uri="{BB962C8B-B14F-4D97-AF65-F5344CB8AC3E}">
        <p14:creationId xmlns:p14="http://schemas.microsoft.com/office/powerpoint/2010/main" val="350954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CEF3-12C2-41D8-8997-538FEF16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/>
              <a:t>													Back for 11.30am </a:t>
            </a:r>
            <a:br>
              <a:rPr lang="en-GB" sz="2700" b="1" dirty="0"/>
            </a:br>
            <a:br>
              <a:rPr lang="en-GB" sz="2700" b="1" dirty="0"/>
            </a:br>
            <a:r>
              <a:rPr lang="en-GB" b="1" dirty="0"/>
              <a:t>Questions  for Small Groups  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04933-3ECB-4EE6-9163-B6648C56F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</a:rPr>
              <a:t>Group  1 and 2</a:t>
            </a:r>
          </a:p>
          <a:p>
            <a:pPr marL="0" indent="0">
              <a:buNone/>
            </a:pPr>
            <a:r>
              <a:rPr lang="en-GB" sz="1800" b="1" dirty="0"/>
              <a:t>1a    What  experiences have you had in becoming aware of and containing, physical and psychological distress in prayer guiding? </a:t>
            </a:r>
          </a:p>
          <a:p>
            <a:pPr marL="0" indent="0">
              <a:buNone/>
            </a:pPr>
            <a:r>
              <a:rPr lang="en-GB" sz="1800" b="1" dirty="0"/>
              <a:t>1b What might some of the challenges be for you as a prayer guide? 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Groups </a:t>
            </a:r>
            <a:r>
              <a:rPr lang="en-GB" b="1" dirty="0">
                <a:solidFill>
                  <a:srgbClr val="FF0000"/>
                </a:solidFill>
              </a:rPr>
              <a:t>3 and 4 </a:t>
            </a:r>
            <a:endParaRPr lang="en-GB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b="1" dirty="0"/>
              <a:t>2. How might  holding awareness of the three dimensions of the Church be helpful in prayer guiding?  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Groups 5 and 6  </a:t>
            </a:r>
          </a:p>
          <a:p>
            <a:pPr marL="0" indent="0">
              <a:buNone/>
            </a:pPr>
            <a:r>
              <a:rPr lang="en-GB" sz="1800" b="1" dirty="0"/>
              <a:t>3. Discuss the power of creative and destructive expectations  </a:t>
            </a:r>
          </a:p>
          <a:p>
            <a:pPr marL="0" indent="0">
              <a:buNone/>
            </a:pPr>
            <a:endParaRPr lang="en-GB" sz="1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52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488A-A009-4596-9D57-20B4E05C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 bit about me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CAF95-E05B-48D1-9964-80557B21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Employee of Birmingham Social Services for 35 years</a:t>
            </a:r>
          </a:p>
          <a:p>
            <a:r>
              <a:rPr lang="en-GB" dirty="0"/>
              <a:t>Worked in Child Protection, Mental Health, Supervision, Research</a:t>
            </a:r>
          </a:p>
          <a:p>
            <a:r>
              <a:rPr lang="en-GB" dirty="0"/>
              <a:t>Prayer Guide with Manresa Link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2952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9012-7758-4BE5-90E1-4AE23450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167618"/>
            <a:ext cx="8911687" cy="73738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 small groups  for 25 mins 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F4D9D-9789-44C3-8586-7AE50F5D7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Take note of your brea</a:t>
            </a:r>
            <a:r>
              <a:rPr lang="en-GB" b="1" dirty="0"/>
              <a:t>k out group number as you click the invite button</a:t>
            </a:r>
            <a:endParaRPr lang="en-GB" sz="1800" b="1" dirty="0"/>
          </a:p>
          <a:p>
            <a:endParaRPr lang="en-GB" b="1" dirty="0"/>
          </a:p>
          <a:p>
            <a:r>
              <a:rPr lang="en-GB" sz="1800" b="1" dirty="0"/>
              <a:t>Appoint one person from your group to feed back a key point  from your discussion in the plenary session. </a:t>
            </a:r>
          </a:p>
          <a:p>
            <a:endParaRPr lang="en-GB" b="1" dirty="0"/>
          </a:p>
          <a:p>
            <a:r>
              <a:rPr lang="en-GB" sz="1800" b="1" dirty="0"/>
              <a:t> Discuss the question allocated to your group number  ( </a:t>
            </a:r>
            <a:r>
              <a:rPr lang="en-GB" b="1" dirty="0"/>
              <a:t>if you have </a:t>
            </a:r>
            <a:r>
              <a:rPr lang="en-GB" sz="1800" b="1" dirty="0"/>
              <a:t>time choose another question to discuss) </a:t>
            </a:r>
            <a:br>
              <a:rPr lang="en-GB" sz="1800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93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F005-ED3A-465A-8EE0-EB389423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1363-1AA0-4CD2-A841-5288FB36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0445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000" b="1" dirty="0"/>
              <a:t>Feedback on questions from small group discussions</a:t>
            </a:r>
          </a:p>
          <a:p>
            <a:pPr marL="0" indent="0">
              <a:buNone/>
            </a:pPr>
            <a:endParaRPr lang="en-GB" sz="7000" b="1" dirty="0"/>
          </a:p>
          <a:p>
            <a:pPr marL="0" indent="0">
              <a:buNone/>
            </a:pPr>
            <a:endParaRPr lang="en-GB" sz="7000" b="1" dirty="0"/>
          </a:p>
          <a:p>
            <a:pPr marL="0" indent="0">
              <a:buNone/>
            </a:pPr>
            <a:endParaRPr lang="en-GB" sz="7000" b="1" dirty="0"/>
          </a:p>
          <a:p>
            <a:pPr marL="0" indent="0">
              <a:buNone/>
            </a:pPr>
            <a:r>
              <a:rPr lang="en-GB" sz="7000" b="1" dirty="0"/>
              <a:t>Responses to some of the questions in chat box</a:t>
            </a:r>
          </a:p>
          <a:p>
            <a:pPr marL="0" indent="0">
              <a:buNone/>
            </a:pPr>
            <a:endParaRPr lang="en-GB" sz="7000" b="1" dirty="0"/>
          </a:p>
          <a:p>
            <a:pPr marL="0" indent="0">
              <a:buNone/>
            </a:pPr>
            <a:endParaRPr lang="en-GB" sz="70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b="1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78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derwater bubbles and sunlight">
            <a:extLst>
              <a:ext uri="{FF2B5EF4-FFF2-40B4-BE49-F238E27FC236}">
                <a16:creationId xmlns:a16="http://schemas.microsoft.com/office/drawing/2014/main" id="{F9149D9E-DEE2-4E46-8A4C-C5479B4A8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961" b="67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C1E06C-90BC-4E37-A3B1-8AF6ECF2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28601"/>
            <a:ext cx="8915399" cy="11262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tabLst/>
              <a:defRPr/>
            </a:pPr>
            <a:br>
              <a:rPr kumimoji="0" lang="en-US" sz="50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br>
              <a:rPr kumimoji="0" lang="en-US" sz="50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50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A Parting Thought . . . .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F5773-F3FC-4957-8066-DDD69017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264" y="2869035"/>
            <a:ext cx="3476348" cy="25780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Maintaining the</a:t>
            </a:r>
          </a:p>
          <a:p>
            <a:pPr marL="0" indent="0" algn="ctr">
              <a:buNone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acred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Space</a:t>
            </a:r>
          </a:p>
          <a:p>
            <a:pPr marL="0" indent="0" algn="ctr">
              <a:buNone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in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piritual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ccompanying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 </a:t>
            </a:r>
            <a:b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500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386B-3544-42E2-920F-797C9C0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1FB6-D540-4DED-B794-F66BC28A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2133600"/>
            <a:ext cx="9401492" cy="37776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Gerard O Mahony SJ  (2000)  </a:t>
            </a:r>
            <a:r>
              <a:rPr lang="en-GB" i="1" dirty="0"/>
              <a:t>Finding the Still Point, Making use of Moods</a:t>
            </a:r>
            <a:r>
              <a:rPr lang="en-GB" dirty="0"/>
              <a:t>, Surrey: Eagle. </a:t>
            </a:r>
          </a:p>
          <a:p>
            <a:pPr marL="0" indent="0">
              <a:buNone/>
            </a:pPr>
            <a:r>
              <a:rPr lang="en-GB" dirty="0"/>
              <a:t>International Classification of Diseases  (F32, p 314)   </a:t>
            </a:r>
          </a:p>
          <a:p>
            <a:pPr marL="0" indent="0">
              <a:buNone/>
            </a:pPr>
            <a:r>
              <a:rPr lang="en-GB" dirty="0"/>
              <a:t>M. </a:t>
            </a:r>
            <a:r>
              <a:rPr lang="en-GB" dirty="0" err="1"/>
              <a:t>Ivens</a:t>
            </a:r>
            <a:r>
              <a:rPr lang="en-GB" dirty="0"/>
              <a:t> SJ  ( 2008)  Understanding the Spiritual Exercises   page 248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Nuala Graham email:  </a:t>
            </a:r>
            <a:r>
              <a:rPr lang="pt-BR" dirty="0"/>
              <a:t>nualabawn@gmail.com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Nuala’s thesis is available at Manchester University via the following link.  (You will be required to register to gain access to the thesis)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ethos.bl.uk/OrderDetails.do?uin=uk.bl.ethos.496697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42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5365-D7D9-4ECF-81DB-921AD3AA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   </a:t>
            </a:r>
            <a:r>
              <a:rPr lang="en-GB" b="1" dirty="0" err="1"/>
              <a:t>Phd</a:t>
            </a:r>
            <a:r>
              <a:rPr lang="en-GB" b="1" dirty="0"/>
              <a:t> Research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F2C14-8D50-43E1-85BA-7FC847AB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36" y="1810753"/>
            <a:ext cx="8177463" cy="4366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Explores Similarities in Mental Distress and Spiritual Crisis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6 research participants shared their experience of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lvl="1"/>
            <a:r>
              <a:rPr lang="en-GB" sz="2400" dirty="0"/>
              <a:t>Mental Distress</a:t>
            </a:r>
          </a:p>
          <a:p>
            <a:pPr lvl="1"/>
            <a:r>
              <a:rPr lang="en-GB" sz="2400" dirty="0"/>
              <a:t>Spiritual Crisis</a:t>
            </a:r>
          </a:p>
          <a:p>
            <a:pPr lvl="1"/>
            <a:r>
              <a:rPr lang="en-GB" sz="2400" dirty="0"/>
              <a:t>Intervention they chose</a:t>
            </a:r>
          </a:p>
          <a:p>
            <a:pPr lvl="1"/>
            <a:r>
              <a:rPr lang="en-GB" sz="2400" dirty="0"/>
              <a:t>Outcome of the interventions   </a:t>
            </a:r>
          </a:p>
        </p:txBody>
      </p:sp>
    </p:spTree>
    <p:extLst>
      <p:ext uri="{BB962C8B-B14F-4D97-AF65-F5344CB8AC3E}">
        <p14:creationId xmlns:p14="http://schemas.microsoft.com/office/powerpoint/2010/main" val="359687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F197-2DE3-4B6F-AEEE-C95E8856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84374"/>
          </a:xfrm>
        </p:spPr>
        <p:txBody>
          <a:bodyPr/>
          <a:lstStyle/>
          <a:p>
            <a:r>
              <a:rPr lang="en-GB" b="1" dirty="0"/>
              <a:t>Mental Distress  Definition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624B-B745-41D7-97D9-C0CC3D8B5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Lowering of Mood</a:t>
            </a:r>
          </a:p>
          <a:p>
            <a:r>
              <a:rPr lang="en-GB" b="1" dirty="0"/>
              <a:t>Reduction of Energy</a:t>
            </a:r>
          </a:p>
          <a:p>
            <a:r>
              <a:rPr lang="en-GB" b="1" dirty="0"/>
              <a:t>Decrease in Activity and Capacity for Enjoyment</a:t>
            </a:r>
          </a:p>
          <a:p>
            <a:r>
              <a:rPr lang="en-GB" b="1" dirty="0"/>
              <a:t>Interest and Concentration are reduced</a:t>
            </a:r>
          </a:p>
          <a:p>
            <a:r>
              <a:rPr lang="en-GB" b="1" dirty="0"/>
              <a:t>Sleep is Disturbed</a:t>
            </a:r>
          </a:p>
          <a:p>
            <a:r>
              <a:rPr lang="en-GB" b="1" dirty="0"/>
              <a:t>Appetite diminished</a:t>
            </a:r>
          </a:p>
          <a:p>
            <a:r>
              <a:rPr lang="en-GB" b="1" dirty="0"/>
              <a:t>Self Esteem and Confidence is almost always reduced</a:t>
            </a:r>
          </a:p>
          <a:p>
            <a:r>
              <a:rPr lang="en-GB" b="1" dirty="0"/>
              <a:t>Some ideas of guilt and worthlessness are often present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/>
              <a:t>Source: </a:t>
            </a:r>
            <a:r>
              <a:rPr lang="en-GB" dirty="0"/>
              <a:t>International Classification of Diseases  Manual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9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77C2-79CB-468A-BCE1-027DF84C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Spiritual Crisis 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E4F2-1966-439B-873B-082C9BFD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955132"/>
            <a:ext cx="9207751" cy="3956090"/>
          </a:xfrm>
        </p:spPr>
        <p:txBody>
          <a:bodyPr>
            <a:normAutofit/>
          </a:bodyPr>
          <a:lstStyle/>
          <a:p>
            <a:r>
              <a:rPr lang="en-GB" b="1" dirty="0"/>
              <a:t>Self described  by individuals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Informed by writings of St Ignatius  who located where Spiritual Crisis may be in his suggestion that we hold in balance three dimensions of the Church: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b="1" dirty="0"/>
              <a:t>Our Relationship with God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b="1" dirty="0"/>
              <a:t>The Church as an organic Institution possessing authority in doctrine and discipline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b="1" dirty="0"/>
              <a:t>Church as a human society subject, like any other human society  to challenge and threat outside and to inner tensions, ambivalence and sinfulness.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10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2E17-700D-44FD-9647-0F3D634D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32" y="624110"/>
            <a:ext cx="9697452" cy="1280890"/>
          </a:xfrm>
        </p:spPr>
        <p:txBody>
          <a:bodyPr>
            <a:normAutofit/>
          </a:bodyPr>
          <a:lstStyle/>
          <a:p>
            <a:r>
              <a:rPr lang="en-GB" sz="3200" b="1" dirty="0"/>
              <a:t>Similarities in Mental Distress and Spiritual Crisis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422F2-5720-4F5D-8A85-5740C9D40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Similarities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E9CB1-9C4A-48B2-83FE-03C1073388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5 out of 6 experienced Physical and Psychological distress </a:t>
            </a:r>
          </a:p>
          <a:p>
            <a:r>
              <a:rPr lang="en-GB" b="1" dirty="0"/>
              <a:t>Presence of unrealistic expectations beyond their capacity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C0C6F-6AE6-4A6B-AD1D-CE534B07D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/>
              <a:t>Differences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26E29-D469-453A-AF83-DCF81B888A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Source of unrealistic expectations </a:t>
            </a:r>
          </a:p>
          <a:p>
            <a:pPr marL="0" indent="0">
              <a:buNone/>
            </a:pPr>
            <a:r>
              <a:rPr lang="en-GB" dirty="0"/>
              <a:t>     Mental Distress Group:  </a:t>
            </a:r>
            <a:r>
              <a:rPr lang="en-GB" i="1" dirty="0"/>
              <a:t>family</a:t>
            </a:r>
          </a:p>
          <a:p>
            <a:pPr marL="0" indent="0">
              <a:buNone/>
            </a:pPr>
            <a:r>
              <a:rPr lang="en-GB" dirty="0"/>
              <a:t>     </a:t>
            </a:r>
          </a:p>
          <a:p>
            <a:pPr marL="0" indent="0">
              <a:buNone/>
            </a:pPr>
            <a:r>
              <a:rPr lang="en-GB" dirty="0"/>
              <a:t>      Spiritual Crisis group: </a:t>
            </a:r>
            <a:r>
              <a:rPr lang="en-GB" i="1" dirty="0"/>
              <a:t>relationship </a:t>
            </a:r>
          </a:p>
          <a:p>
            <a:pPr marL="0" indent="0">
              <a:buNone/>
            </a:pPr>
            <a:r>
              <a:rPr lang="en-GB" i="1" dirty="0"/>
              <a:t>       with God and the Institutional </a:t>
            </a:r>
          </a:p>
          <a:p>
            <a:pPr marL="0" indent="0">
              <a:buNone/>
            </a:pPr>
            <a:r>
              <a:rPr lang="en-GB" i="1" dirty="0"/>
              <a:t>       Church.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92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323636-EFD7-40C0-B61A-638E0BEE1B01}"/>
              </a:ext>
            </a:extLst>
          </p:cNvPr>
          <p:cNvSpPr txBox="1"/>
          <p:nvPr/>
        </p:nvSpPr>
        <p:spPr>
          <a:xfrm>
            <a:off x="1961147" y="2527075"/>
            <a:ext cx="93244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Narratives, Interventions &amp; Outcomes for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Mental Distress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0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3A9B-2F49-4499-A2BA-5FE84281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624110"/>
            <a:ext cx="5915465" cy="2041718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Participant 1   Mental Distress</a:t>
            </a:r>
            <a:b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EEC3-18E3-4EE0-82EA-93B1CFD6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585" y="2133600"/>
            <a:ext cx="9568316" cy="37776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2900" b="1" dirty="0"/>
          </a:p>
          <a:p>
            <a:pPr marL="0" indent="0">
              <a:buNone/>
            </a:pPr>
            <a:endParaRPr lang="en-GB" sz="2900" b="1" dirty="0"/>
          </a:p>
          <a:p>
            <a:pPr marL="0" indent="0">
              <a:buNone/>
            </a:pPr>
            <a:r>
              <a:rPr lang="en-GB" sz="8000" b="1" dirty="0"/>
              <a:t>	Source of Distress: </a:t>
            </a:r>
            <a:r>
              <a:rPr lang="en-GB" sz="8000" dirty="0"/>
              <a:t>Expectations of Family beyond her capacity</a:t>
            </a:r>
            <a:endParaRPr lang="en-GB" sz="8000" b="1" dirty="0"/>
          </a:p>
          <a:p>
            <a:pPr marL="0" indent="0">
              <a:buNone/>
            </a:pPr>
            <a:endParaRPr lang="en-GB" sz="8000" b="1" dirty="0"/>
          </a:p>
          <a:p>
            <a:pPr marL="0" indent="0">
              <a:buNone/>
            </a:pPr>
            <a:r>
              <a:rPr lang="en-GB" sz="8000" b="1" dirty="0"/>
              <a:t>	Intervention chosen:  </a:t>
            </a:r>
            <a:r>
              <a:rPr lang="en-GB" sz="8000" dirty="0"/>
              <a:t>Pastoral Care.  Parish Priest  - available, attentive 	understanding.  Offered her time and support she needed. </a:t>
            </a:r>
          </a:p>
          <a:p>
            <a:pPr marL="0" indent="0">
              <a:buNone/>
            </a:pPr>
            <a:endParaRPr lang="en-GB" sz="8000" b="1" dirty="0"/>
          </a:p>
          <a:p>
            <a:pPr marL="0" indent="0">
              <a:buNone/>
            </a:pPr>
            <a:r>
              <a:rPr lang="en-GB" sz="8000" b="1" dirty="0"/>
              <a:t>	Outcome:  </a:t>
            </a:r>
            <a:r>
              <a:rPr lang="en-GB" sz="8000" dirty="0"/>
              <a:t>A Slow return to normal feeling levels.  Significance of sound 	and music in  her recovery. </a:t>
            </a:r>
          </a:p>
          <a:p>
            <a:pPr marL="0" indent="0">
              <a:buNone/>
            </a:pPr>
            <a:r>
              <a:rPr lang="en-GB" sz="8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B7F6D-7804-40C4-A551-F9D87395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52874" y="762001"/>
            <a:ext cx="3281027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8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8000-52D1-4B2F-A3A4-DE614313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Participant 2       Mental Distress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D73D-16B4-4423-AB55-02E02EFA1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Source of Distress:   </a:t>
            </a:r>
            <a:r>
              <a:rPr lang="en-GB" dirty="0"/>
              <a:t>Parental bereavement in childhood  - remaining with her like silent frozen pain.  </a:t>
            </a:r>
          </a:p>
          <a:p>
            <a:pPr marL="0" indent="0">
              <a:buNone/>
            </a:pPr>
            <a:r>
              <a:rPr lang="en-GB" sz="1800" i="1" dirty="0"/>
              <a:t> 	‘Give sorrow words, grief that does not speak, whispers  the </a:t>
            </a:r>
            <a:r>
              <a:rPr lang="en-GB" sz="1800" i="1" dirty="0" err="1"/>
              <a:t>overfraught</a:t>
            </a:r>
            <a:r>
              <a:rPr lang="en-GB" sz="1800" i="1" dirty="0"/>
              <a:t> 	heart and bids it break</a:t>
            </a:r>
            <a:r>
              <a:rPr lang="en-GB" dirty="0"/>
              <a:t>’   (</a:t>
            </a:r>
            <a:r>
              <a:rPr lang="en-GB" sz="1800" i="1" dirty="0"/>
              <a:t>Macbeth) </a:t>
            </a:r>
          </a:p>
          <a:p>
            <a:pPr marL="0" indent="0">
              <a:buNone/>
            </a:pPr>
            <a:endParaRPr lang="en-GB" sz="1800" i="1" dirty="0"/>
          </a:p>
          <a:p>
            <a:r>
              <a:rPr lang="en-GB" b="1" dirty="0"/>
              <a:t>Chosen Intervention:  </a:t>
            </a:r>
            <a:r>
              <a:rPr lang="en-GB" dirty="0"/>
              <a:t>Counselling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b="1" dirty="0"/>
              <a:t>Outcome:  </a:t>
            </a:r>
            <a:r>
              <a:rPr lang="en-GB" dirty="0"/>
              <a:t>new freedom to feel in a healthy way, the sorrow and joy in that relationship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0236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1179</Words>
  <Application>Microsoft Office PowerPoint</Application>
  <PresentationFormat>Widescreen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Wisp</vt:lpstr>
      <vt:lpstr>Similarities in Mental Distress  and  Spiritual Crisis </vt:lpstr>
      <vt:lpstr> A bit about me . . </vt:lpstr>
      <vt:lpstr>    Phd Research  </vt:lpstr>
      <vt:lpstr>Mental Distress  Definition  </vt:lpstr>
      <vt:lpstr>Spiritual Crisis  Definition </vt:lpstr>
      <vt:lpstr>Similarities in Mental Distress and Spiritual Crisis </vt:lpstr>
      <vt:lpstr>PowerPoint Presentation</vt:lpstr>
      <vt:lpstr>  Participant 1   Mental Distress </vt:lpstr>
      <vt:lpstr>Participant 2       Mental Distress </vt:lpstr>
      <vt:lpstr> Participant 3    Mental Distress</vt:lpstr>
      <vt:lpstr>A few moments for reflection and adding questions or comments in the chatbox. </vt:lpstr>
      <vt:lpstr>PowerPoint Presentation</vt:lpstr>
      <vt:lpstr>             Participant 1      Spiritual Crisis  </vt:lpstr>
      <vt:lpstr> Participant 2       Spiritual Crisis</vt:lpstr>
      <vt:lpstr>Participant 3    Spiritual Crisis</vt:lpstr>
      <vt:lpstr>Outcomes for Participants experiencing Spiritual Crisis </vt:lpstr>
      <vt:lpstr>Conclusion </vt:lpstr>
      <vt:lpstr>Individual Time of reflection </vt:lpstr>
      <vt:lpstr>             Back for 11.30am   Questions  for Small Groups   </vt:lpstr>
      <vt:lpstr>In small groups  for 25 mins  </vt:lpstr>
      <vt:lpstr>PLENARY SESSION </vt:lpstr>
      <vt:lpstr>    A Parting Thought . . . .</vt:lpstr>
      <vt:lpstr>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Slattery-Marsh</dc:creator>
  <cp:lastModifiedBy>Juliet Fletcher</cp:lastModifiedBy>
  <cp:revision>2</cp:revision>
  <dcterms:created xsi:type="dcterms:W3CDTF">2021-02-16T21:57:17Z</dcterms:created>
  <dcterms:modified xsi:type="dcterms:W3CDTF">2021-03-15T12:52:26Z</dcterms:modified>
</cp:coreProperties>
</file>